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2" r:id="rId17"/>
    <p:sldId id="271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C639F7-F021-47C4-A1B3-03EA807F1DE6}" type="datetimeFigureOut">
              <a:rPr lang="en-US" smtClean="0"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D67B45-904A-432E-A32B-707C80BC692F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43000"/>
            <a:ext cx="7772400" cy="1470025"/>
          </a:xfrm>
        </p:spPr>
        <p:txBody>
          <a:bodyPr/>
          <a:lstStyle/>
          <a:p>
            <a:r>
              <a:rPr lang="en-US" dirty="0" smtClean="0"/>
              <a:t>Chapter 3</a:t>
            </a:r>
            <a:br>
              <a:rPr lang="en-US" dirty="0" smtClean="0"/>
            </a:br>
            <a:r>
              <a:rPr lang="en-US" dirty="0" smtClean="0"/>
              <a:t>Rules &amp; Regulations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Station Control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/>
          <a:lstStyle/>
          <a:p>
            <a:pPr>
              <a:spcBef>
                <a:spcPts val="1200"/>
              </a:spcBef>
              <a:spcAft>
                <a:spcPts val="600"/>
              </a:spcAft>
            </a:pPr>
            <a:r>
              <a:rPr lang="en-US" b="1" u="sng" dirty="0" smtClean="0"/>
              <a:t>Local Control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The FCC defines local control as  “the use of a control operator who </a:t>
            </a:r>
            <a:r>
              <a:rPr lang="en-US" u="sng" dirty="0" smtClean="0"/>
              <a:t>directly manipulates the operating adjustments in the station</a:t>
            </a:r>
            <a:r>
              <a:rPr lang="en-US" dirty="0" smtClean="0"/>
              <a:t> to achieve compliance with the FCC Rules.”</a:t>
            </a:r>
          </a:p>
          <a:p>
            <a:pPr lvl="2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Rules don’t say by hand, or via computer, or even a voice-activated speech system</a:t>
            </a:r>
          </a:p>
          <a:p>
            <a:pPr lvl="2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If you are present at the station, that’s local control</a:t>
            </a:r>
          </a:p>
          <a:p>
            <a:pPr lvl="2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Turning a VFO knob or pushing the PTT is local control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Amateur-Satellite Service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fontScale="85000" lnSpcReduction="20000"/>
          </a:bodyPr>
          <a:lstStyle/>
          <a:p>
            <a:r>
              <a:rPr lang="en-US" b="1" dirty="0" smtClean="0"/>
              <a:t>Definitions</a:t>
            </a:r>
            <a:r>
              <a:rPr lang="en-US" dirty="0" smtClean="0"/>
              <a:t>:</a:t>
            </a:r>
          </a:p>
          <a:p>
            <a:pPr lvl="1"/>
            <a:r>
              <a:rPr lang="en-US" u="sng" dirty="0" smtClean="0"/>
              <a:t>Amateur-satellite service:</a:t>
            </a:r>
            <a:r>
              <a:rPr lang="en-US" dirty="0" smtClean="0"/>
              <a:t> Radio communications service using stations on Earth satellites for the same purpose as the amateur service.</a:t>
            </a:r>
          </a:p>
          <a:p>
            <a:pPr lvl="1"/>
            <a:r>
              <a:rPr lang="en-US" u="sng" dirty="0" smtClean="0"/>
              <a:t>Earth Stations:</a:t>
            </a:r>
            <a:r>
              <a:rPr lang="en-US" dirty="0" smtClean="0"/>
              <a:t> </a:t>
            </a:r>
            <a:r>
              <a:rPr lang="en-US" dirty="0" smtClean="0"/>
              <a:t>Stations operating at or within 50 km of the Earth’s surface</a:t>
            </a:r>
          </a:p>
          <a:p>
            <a:pPr lvl="1"/>
            <a:r>
              <a:rPr lang="en-US" u="sng" dirty="0" smtClean="0"/>
              <a:t>Space Station:</a:t>
            </a:r>
            <a:r>
              <a:rPr lang="en-US" dirty="0" smtClean="0"/>
              <a:t> Amateur station located above 50 km from the Earth’s surface</a:t>
            </a:r>
          </a:p>
          <a:p>
            <a:pPr lvl="1"/>
            <a:r>
              <a:rPr lang="en-US" u="sng" dirty="0" err="1" smtClean="0"/>
              <a:t>Telecommand</a:t>
            </a:r>
            <a:r>
              <a:rPr lang="en-US" dirty="0" smtClean="0"/>
              <a:t>: One-way transmission to initiate, modify or terminate functions of a device at a distance</a:t>
            </a:r>
          </a:p>
          <a:p>
            <a:pPr lvl="1"/>
            <a:r>
              <a:rPr lang="en-US" dirty="0" err="1" smtClean="0"/>
              <a:t>Telecommand</a:t>
            </a:r>
            <a:r>
              <a:rPr lang="en-US" dirty="0" smtClean="0"/>
              <a:t> Station: An amateur station that transmits </a:t>
            </a:r>
            <a:r>
              <a:rPr lang="en-US" dirty="0" err="1" smtClean="0"/>
              <a:t>telecommand</a:t>
            </a:r>
            <a:r>
              <a:rPr lang="en-US" dirty="0" smtClean="0"/>
              <a:t> control functions</a:t>
            </a:r>
          </a:p>
          <a:p>
            <a:pPr lvl="1"/>
            <a:r>
              <a:rPr lang="en-US" u="sng" dirty="0" smtClean="0"/>
              <a:t>Telemetry</a:t>
            </a:r>
            <a:r>
              <a:rPr lang="en-US" dirty="0" smtClean="0"/>
              <a:t>: One way transmission of measurements from measuring instruments</a:t>
            </a:r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Amateur-Satellite Service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err="1" smtClean="0"/>
              <a:t>Telecommand</a:t>
            </a:r>
            <a:r>
              <a:rPr lang="en-US" u="sng" dirty="0" smtClean="0"/>
              <a:t> &amp; Telemetry</a:t>
            </a:r>
            <a:r>
              <a:rPr lang="en-US" dirty="0" smtClean="0"/>
              <a:t>: provides a way to remotely control various function of the satellite</a:t>
            </a:r>
          </a:p>
          <a:p>
            <a:pPr lvl="1"/>
            <a:r>
              <a:rPr lang="en-US" dirty="0" smtClean="0">
                <a:solidFill>
                  <a:srgbClr val="0000FF"/>
                </a:solidFill>
              </a:rPr>
              <a:t>FCC allows </a:t>
            </a:r>
            <a:r>
              <a:rPr lang="en-US" u="sng" dirty="0" err="1" smtClean="0">
                <a:solidFill>
                  <a:srgbClr val="0000FF"/>
                </a:solidFill>
              </a:rPr>
              <a:t>telecommand</a:t>
            </a:r>
            <a:r>
              <a:rPr lang="en-US" u="sng" dirty="0" smtClean="0">
                <a:solidFill>
                  <a:srgbClr val="0000FF"/>
                </a:solidFill>
              </a:rPr>
              <a:t> transmissions</a:t>
            </a:r>
            <a:r>
              <a:rPr lang="en-US" dirty="0" smtClean="0">
                <a:solidFill>
                  <a:srgbClr val="0000FF"/>
                </a:solidFill>
              </a:rPr>
              <a:t> to use special codes to intentionally obscure the meaning of the message. (secure encryption)</a:t>
            </a:r>
          </a:p>
          <a:p>
            <a:pPr lvl="1"/>
            <a:r>
              <a:rPr lang="en-US" u="sng" dirty="0" smtClean="0"/>
              <a:t>Satellite telemetry</a:t>
            </a:r>
            <a:r>
              <a:rPr lang="en-US" dirty="0" smtClean="0"/>
              <a:t> might indicate the state of battery charge, transmitter temperature or other spacecraft conditions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Amateur-Satellite Service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678363"/>
          </a:xfrm>
        </p:spPr>
        <p:txBody>
          <a:bodyPr>
            <a:normAutofit fontScale="92500" lnSpcReduction="10000"/>
          </a:bodyPr>
          <a:lstStyle/>
          <a:p>
            <a:pPr>
              <a:spcBef>
                <a:spcPts val="800"/>
              </a:spcBef>
              <a:spcAft>
                <a:spcPts val="400"/>
              </a:spcAft>
            </a:pPr>
            <a:r>
              <a:rPr lang="en-US" dirty="0" smtClean="0"/>
              <a:t>Satellite Licensing &amp; Frequency Privileges</a:t>
            </a:r>
          </a:p>
          <a:p>
            <a:pPr lvl="1">
              <a:spcBef>
                <a:spcPts val="800"/>
              </a:spcBef>
              <a:spcAft>
                <a:spcPts val="400"/>
              </a:spcAft>
            </a:pPr>
            <a:r>
              <a:rPr lang="en-US" u="sng" dirty="0" smtClean="0"/>
              <a:t>Any licensed Amateur Radio operator</a:t>
            </a:r>
            <a:r>
              <a:rPr lang="en-US" dirty="0" smtClean="0"/>
              <a:t> may be the control operator of a space station</a:t>
            </a:r>
          </a:p>
          <a:p>
            <a:pPr lvl="1">
              <a:spcBef>
                <a:spcPts val="800"/>
              </a:spcBef>
              <a:spcAft>
                <a:spcPts val="400"/>
              </a:spcAft>
            </a:pPr>
            <a:r>
              <a:rPr lang="en-US" u="sng" dirty="0" smtClean="0"/>
              <a:t>Any Amateur Radio station</a:t>
            </a:r>
            <a:r>
              <a:rPr lang="en-US" dirty="0" smtClean="0"/>
              <a:t> can also be a space station (assuming you can get it there)</a:t>
            </a:r>
          </a:p>
          <a:p>
            <a:pPr lvl="1">
              <a:spcBef>
                <a:spcPts val="800"/>
              </a:spcBef>
              <a:spcAft>
                <a:spcPts val="400"/>
              </a:spcAft>
            </a:pPr>
            <a:r>
              <a:rPr lang="en-US" dirty="0" smtClean="0"/>
              <a:t>One special </a:t>
            </a:r>
            <a:r>
              <a:rPr lang="en-US" dirty="0" err="1" smtClean="0"/>
              <a:t>telecommand</a:t>
            </a:r>
            <a:r>
              <a:rPr lang="en-US" dirty="0" smtClean="0"/>
              <a:t> function required by the FCC – </a:t>
            </a:r>
            <a:r>
              <a:rPr lang="en-US" u="sng" dirty="0" smtClean="0"/>
              <a:t>must be able to turn the station OFF</a:t>
            </a:r>
            <a:r>
              <a:rPr lang="en-US" dirty="0" smtClean="0"/>
              <a:t>!</a:t>
            </a:r>
          </a:p>
          <a:p>
            <a:pPr lvl="1">
              <a:spcBef>
                <a:spcPts val="800"/>
              </a:spcBef>
              <a:spcAft>
                <a:spcPts val="400"/>
              </a:spcAft>
            </a:pPr>
            <a:r>
              <a:rPr lang="en-US" u="sng" dirty="0" smtClean="0"/>
              <a:t>Frequencies</a:t>
            </a:r>
            <a:r>
              <a:rPr lang="en-US" dirty="0" smtClean="0"/>
              <a:t>:</a:t>
            </a:r>
          </a:p>
          <a:p>
            <a:pPr lvl="2">
              <a:spcBef>
                <a:spcPts val="800"/>
              </a:spcBef>
              <a:spcAft>
                <a:spcPts val="400"/>
              </a:spcAft>
            </a:pPr>
            <a:r>
              <a:rPr lang="en-US" dirty="0" smtClean="0"/>
              <a:t>HF – 17, 15, 12, 10 &amp; portions of the 40 &amp; 20 meters</a:t>
            </a:r>
          </a:p>
          <a:p>
            <a:pPr lvl="2">
              <a:spcBef>
                <a:spcPts val="800"/>
              </a:spcBef>
              <a:spcAft>
                <a:spcPts val="400"/>
              </a:spcAft>
            </a:pPr>
            <a:r>
              <a:rPr lang="en-US" dirty="0" smtClean="0"/>
              <a:t>VHF/UHF – segments of 2-meters, 70cm, 23cm &amp; 13cm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Volunteer Examiner Program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The </a:t>
            </a:r>
            <a:r>
              <a:rPr lang="en-US" u="sng" dirty="0" smtClean="0"/>
              <a:t>Volunteer Examiner Coordinator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VEC </a:t>
            </a:r>
            <a:r>
              <a:rPr lang="en-US" u="sng" dirty="0" smtClean="0"/>
              <a:t>Accredits</a:t>
            </a:r>
            <a:r>
              <a:rPr lang="en-US" dirty="0" smtClean="0"/>
              <a:t> licensed Amateur Radio Operators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VEC does not grade exams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VEC is </a:t>
            </a:r>
            <a:r>
              <a:rPr lang="en-US" u="sng" dirty="0" smtClean="0"/>
              <a:t>responsible for recruiting and training</a:t>
            </a:r>
            <a:r>
              <a:rPr lang="en-US" dirty="0" smtClean="0"/>
              <a:t> Volunteer Examiners 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dirty="0"/>
              <a:t>T</a:t>
            </a:r>
            <a:r>
              <a:rPr lang="en-US" dirty="0" smtClean="0"/>
              <a:t>he </a:t>
            </a:r>
            <a:r>
              <a:rPr lang="en-US" u="sng" dirty="0" smtClean="0"/>
              <a:t>VEs determine where and when to hold license exam sessions</a:t>
            </a:r>
            <a:endParaRPr lang="en-US" u="sng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Volunteer Examiner Program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029200"/>
          </a:xfrm>
        </p:spPr>
        <p:txBody>
          <a:bodyPr>
            <a:normAutofit fontScale="70000" lnSpcReduction="20000"/>
          </a:bodyPr>
          <a:lstStyle/>
          <a:p>
            <a:pPr>
              <a:spcBef>
                <a:spcPts val="600"/>
              </a:spcBef>
              <a:spcAft>
                <a:spcPts val="200"/>
              </a:spcAft>
            </a:pPr>
            <a:r>
              <a:rPr lang="en-US" u="sng" dirty="0" smtClean="0"/>
              <a:t>Accreditation</a:t>
            </a:r>
          </a:p>
          <a:p>
            <a:pPr lvl="1">
              <a:spcBef>
                <a:spcPts val="600"/>
              </a:spcBef>
              <a:spcAft>
                <a:spcPts val="200"/>
              </a:spcAft>
            </a:pPr>
            <a:r>
              <a:rPr lang="en-US" dirty="0" smtClean="0"/>
              <a:t>VEC accredits a VE certifying they meet the qualifications to perform all the duties required</a:t>
            </a:r>
          </a:p>
          <a:p>
            <a:pPr lvl="2">
              <a:spcBef>
                <a:spcPts val="600"/>
              </a:spcBef>
              <a:spcAft>
                <a:spcPts val="200"/>
              </a:spcAft>
            </a:pPr>
            <a:r>
              <a:rPr lang="en-US" dirty="0" smtClean="0"/>
              <a:t>18 yrs old or older</a:t>
            </a:r>
          </a:p>
          <a:p>
            <a:pPr lvl="2">
              <a:spcBef>
                <a:spcPts val="600"/>
              </a:spcBef>
              <a:spcAft>
                <a:spcPts val="200"/>
              </a:spcAft>
            </a:pPr>
            <a:r>
              <a:rPr lang="en-US" dirty="0" smtClean="0"/>
              <a:t>General class license or higher </a:t>
            </a:r>
          </a:p>
          <a:p>
            <a:pPr lvl="3">
              <a:spcBef>
                <a:spcPts val="600"/>
              </a:spcBef>
              <a:spcAft>
                <a:spcPts val="200"/>
              </a:spcAft>
            </a:pPr>
            <a:r>
              <a:rPr lang="en-US" dirty="0" smtClean="0"/>
              <a:t>(General test Techs, Advanced &amp; Extra test Generals, only Extras can test Extras)</a:t>
            </a:r>
          </a:p>
          <a:p>
            <a:pPr lvl="2">
              <a:spcBef>
                <a:spcPts val="600"/>
              </a:spcBef>
              <a:spcAft>
                <a:spcPts val="200"/>
              </a:spcAft>
            </a:pPr>
            <a:r>
              <a:rPr lang="en-US" dirty="0" smtClean="0"/>
              <a:t>Never had license suspended or revoked</a:t>
            </a:r>
          </a:p>
          <a:p>
            <a:pPr>
              <a:spcBef>
                <a:spcPts val="600"/>
              </a:spcBef>
              <a:spcAft>
                <a:spcPts val="200"/>
              </a:spcAft>
            </a:pPr>
            <a:r>
              <a:rPr lang="en-US" u="sng" dirty="0" smtClean="0"/>
              <a:t>Exam Preparation</a:t>
            </a:r>
          </a:p>
          <a:p>
            <a:pPr lvl="1">
              <a:spcBef>
                <a:spcPts val="600"/>
              </a:spcBef>
              <a:spcAft>
                <a:spcPts val="200"/>
              </a:spcAft>
            </a:pPr>
            <a:r>
              <a:rPr lang="en-US" dirty="0" smtClean="0"/>
              <a:t>VEC Coordinates the preparation and administration of exams</a:t>
            </a:r>
          </a:p>
          <a:p>
            <a:pPr lvl="2">
              <a:spcBef>
                <a:spcPts val="600"/>
              </a:spcBef>
              <a:spcAft>
                <a:spcPts val="200"/>
              </a:spcAft>
            </a:pPr>
            <a:r>
              <a:rPr lang="en-US" dirty="0" smtClean="0"/>
              <a:t>ARRL VEC provides the test material &amp; forms including exam software to their VEs </a:t>
            </a:r>
          </a:p>
          <a:p>
            <a:pPr lvl="2">
              <a:spcBef>
                <a:spcPts val="600"/>
              </a:spcBef>
              <a:spcAft>
                <a:spcPts val="200"/>
              </a:spcAft>
            </a:pPr>
            <a:r>
              <a:rPr lang="en-US" dirty="0" smtClean="0"/>
              <a:t>VEC collects the completed exam documents and reviews them to ensure accuracy</a:t>
            </a:r>
          </a:p>
          <a:p>
            <a:pPr lvl="3">
              <a:spcBef>
                <a:spcPts val="600"/>
              </a:spcBef>
              <a:spcAft>
                <a:spcPts val="200"/>
              </a:spcAft>
            </a:pPr>
            <a:r>
              <a:rPr lang="en-US" dirty="0" smtClean="0"/>
              <a:t>Forwards the documents to the FCC for a new license to be issued</a:t>
            </a:r>
          </a:p>
          <a:p>
            <a:pPr>
              <a:spcBef>
                <a:spcPts val="600"/>
              </a:spcBef>
              <a:spcAft>
                <a:spcPts val="200"/>
              </a:spcAft>
            </a:pPr>
            <a:r>
              <a:rPr lang="en-US" u="sng" dirty="0" smtClean="0"/>
              <a:t>VEC cooperates in the development and maintenance of the question pool</a:t>
            </a:r>
            <a:r>
              <a:rPr lang="en-US" dirty="0" smtClean="0"/>
              <a:t> used on the exams (QPC).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Volunteer Examiner Program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Exam Session Administration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Every </a:t>
            </a:r>
            <a:r>
              <a:rPr lang="en-US" u="sng" dirty="0" smtClean="0"/>
              <a:t>exam session must be coordinated by a VEC </a:t>
            </a:r>
          </a:p>
          <a:p>
            <a:pPr lvl="2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Exam </a:t>
            </a:r>
            <a:r>
              <a:rPr lang="en-US" u="sng" dirty="0" smtClean="0"/>
              <a:t>VEs must be accredited</a:t>
            </a:r>
            <a:r>
              <a:rPr lang="en-US" dirty="0" smtClean="0"/>
              <a:t> by the coordinating VEC</a:t>
            </a:r>
          </a:p>
          <a:p>
            <a:pPr lvl="2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It takes </a:t>
            </a:r>
            <a:r>
              <a:rPr lang="en-US" u="sng" dirty="0" smtClean="0"/>
              <a:t>3 VEs</a:t>
            </a:r>
            <a:r>
              <a:rPr lang="en-US" dirty="0" smtClean="0"/>
              <a:t> to administer an exam session</a:t>
            </a:r>
          </a:p>
          <a:p>
            <a:pPr lvl="2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You don’t have to be a member of the ARRL to be an ARRL accredited VE (membership is not required)</a:t>
            </a:r>
          </a:p>
          <a:p>
            <a:pPr lvl="2"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VEs can not test family members</a:t>
            </a:r>
            <a:endParaRPr lang="en-US" u="sng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Volunteer Examiner Program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>
            <a:normAutofit lnSpcReduction="10000"/>
          </a:bodyPr>
          <a:lstStyle/>
          <a:p>
            <a:pPr>
              <a:spcBef>
                <a:spcPts val="1200"/>
              </a:spcBef>
              <a:spcAft>
                <a:spcPts val="200"/>
              </a:spcAft>
            </a:pPr>
            <a:r>
              <a:rPr lang="en-US" u="sng" dirty="0" smtClean="0"/>
              <a:t>Exam Session Administration</a:t>
            </a:r>
          </a:p>
          <a:p>
            <a:pPr lvl="1">
              <a:spcBef>
                <a:spcPts val="1200"/>
              </a:spcBef>
              <a:spcAft>
                <a:spcPts val="200"/>
              </a:spcAft>
            </a:pPr>
            <a:r>
              <a:rPr lang="en-US" dirty="0" smtClean="0"/>
              <a:t>VE Duties </a:t>
            </a:r>
            <a:r>
              <a:rPr lang="en-US" u="sng" dirty="0" smtClean="0"/>
              <a:t>During the Exam</a:t>
            </a:r>
            <a:r>
              <a:rPr lang="en-US" dirty="0" smtClean="0"/>
              <a:t> Session</a:t>
            </a:r>
          </a:p>
          <a:p>
            <a:pPr lvl="2">
              <a:spcBef>
                <a:spcPts val="1200"/>
              </a:spcBef>
              <a:spcAft>
                <a:spcPts val="200"/>
              </a:spcAft>
            </a:pPr>
            <a:r>
              <a:rPr lang="en-US" u="sng" dirty="0" smtClean="0"/>
              <a:t>Supervise</a:t>
            </a:r>
            <a:r>
              <a:rPr lang="en-US" dirty="0" smtClean="0"/>
              <a:t> the exam session (ensure proper conduct)</a:t>
            </a:r>
          </a:p>
          <a:p>
            <a:pPr lvl="2">
              <a:spcBef>
                <a:spcPts val="1200"/>
              </a:spcBef>
              <a:spcAft>
                <a:spcPts val="200"/>
              </a:spcAft>
            </a:pPr>
            <a:r>
              <a:rPr lang="en-US" u="sng" dirty="0" smtClean="0"/>
              <a:t>Must be present</a:t>
            </a:r>
            <a:r>
              <a:rPr lang="en-US" dirty="0" smtClean="0"/>
              <a:t> during the entire exam session</a:t>
            </a:r>
          </a:p>
          <a:p>
            <a:pPr lvl="2">
              <a:spcBef>
                <a:spcPts val="1200"/>
              </a:spcBef>
              <a:spcAft>
                <a:spcPts val="200"/>
              </a:spcAft>
            </a:pPr>
            <a:r>
              <a:rPr lang="en-US" u="sng" dirty="0" smtClean="0"/>
              <a:t>Ensure candidates follow the VE instructions</a:t>
            </a:r>
          </a:p>
          <a:p>
            <a:pPr lvl="3">
              <a:spcBef>
                <a:spcPts val="1200"/>
              </a:spcBef>
              <a:spcAft>
                <a:spcPts val="200"/>
              </a:spcAft>
            </a:pPr>
            <a:r>
              <a:rPr lang="en-US" dirty="0" smtClean="0">
                <a:solidFill>
                  <a:srgbClr val="0000FF"/>
                </a:solidFill>
              </a:rPr>
              <a:t>Failure to comply with instructions terminates the exam</a:t>
            </a:r>
          </a:p>
          <a:p>
            <a:pPr lvl="2">
              <a:spcBef>
                <a:spcPts val="1200"/>
              </a:spcBef>
              <a:spcAft>
                <a:spcPts val="200"/>
              </a:spcAft>
            </a:pPr>
            <a:r>
              <a:rPr lang="en-US" dirty="0" smtClean="0"/>
              <a:t>VE </a:t>
            </a:r>
            <a:r>
              <a:rPr lang="en-US" u="sng" dirty="0" smtClean="0"/>
              <a:t>collect and grade exams</a:t>
            </a:r>
            <a:r>
              <a:rPr lang="en-US" dirty="0" smtClean="0"/>
              <a:t> (74% is passing)</a:t>
            </a:r>
          </a:p>
          <a:p>
            <a:pPr lvl="3">
              <a:spcBef>
                <a:spcPts val="1200"/>
              </a:spcBef>
              <a:spcAft>
                <a:spcPts val="200"/>
              </a:spcAft>
            </a:pPr>
            <a:r>
              <a:rPr lang="en-US" dirty="0" smtClean="0"/>
              <a:t>VE </a:t>
            </a:r>
            <a:r>
              <a:rPr lang="en-US" u="sng" dirty="0" smtClean="0"/>
              <a:t>notify candidates</a:t>
            </a:r>
            <a:r>
              <a:rPr lang="en-US" dirty="0" smtClean="0"/>
              <a:t> whether they passed or failed the exam</a:t>
            </a:r>
          </a:p>
          <a:p>
            <a:pPr lvl="3">
              <a:spcBef>
                <a:spcPts val="1200"/>
              </a:spcBef>
              <a:spcAft>
                <a:spcPts val="200"/>
              </a:spcAft>
            </a:pPr>
            <a:r>
              <a:rPr lang="en-US" dirty="0" smtClean="0"/>
              <a:t>VEs issue a </a:t>
            </a:r>
            <a:r>
              <a:rPr lang="en-US" u="sng" dirty="0" smtClean="0"/>
              <a:t>CSCE to those who pass</a:t>
            </a:r>
            <a:r>
              <a:rPr lang="en-US" dirty="0" smtClean="0"/>
              <a:t> to certify their qualifications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Volunteer Examiner Program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fontScale="85000" lnSpcReduction="20000"/>
          </a:bodyPr>
          <a:lstStyle/>
          <a:p>
            <a:pPr>
              <a:spcBef>
                <a:spcPts val="700"/>
              </a:spcBef>
              <a:spcAft>
                <a:spcPts val="200"/>
              </a:spcAft>
            </a:pPr>
            <a:r>
              <a:rPr lang="en-US" u="sng" dirty="0" smtClean="0"/>
              <a:t>After the Exam</a:t>
            </a:r>
          </a:p>
          <a:p>
            <a:pPr lvl="1">
              <a:spcBef>
                <a:spcPts val="700"/>
              </a:spcBef>
              <a:spcAft>
                <a:spcPts val="200"/>
              </a:spcAft>
            </a:pPr>
            <a:r>
              <a:rPr lang="en-US" dirty="0" smtClean="0"/>
              <a:t>The VE team must submit the application forms and test papers for all the candidates who passed to the coordinating VEC (Within 10 Days)</a:t>
            </a:r>
          </a:p>
          <a:p>
            <a:pPr>
              <a:spcBef>
                <a:spcPts val="700"/>
              </a:spcBef>
              <a:spcAft>
                <a:spcPts val="200"/>
              </a:spcAft>
            </a:pPr>
            <a:r>
              <a:rPr lang="en-US" u="sng" dirty="0" smtClean="0"/>
              <a:t>Re-administration of Exams</a:t>
            </a:r>
          </a:p>
          <a:p>
            <a:pPr lvl="1">
              <a:spcBef>
                <a:spcPts val="700"/>
              </a:spcBef>
              <a:spcAft>
                <a:spcPts val="200"/>
              </a:spcAft>
            </a:pPr>
            <a:r>
              <a:rPr lang="en-US" dirty="0" smtClean="0"/>
              <a:t>The FCC has the authority to re-administer exam elements to any licensee</a:t>
            </a:r>
          </a:p>
          <a:p>
            <a:pPr lvl="2">
              <a:spcBef>
                <a:spcPts val="700"/>
              </a:spcBef>
              <a:spcAft>
                <a:spcPts val="200"/>
              </a:spcAft>
            </a:pPr>
            <a:r>
              <a:rPr lang="en-US" u="sng" dirty="0" smtClean="0"/>
              <a:t>Testing irregularities</a:t>
            </a:r>
          </a:p>
          <a:p>
            <a:pPr lvl="2">
              <a:spcBef>
                <a:spcPts val="700"/>
              </a:spcBef>
              <a:spcAft>
                <a:spcPts val="200"/>
              </a:spcAft>
            </a:pPr>
            <a:r>
              <a:rPr lang="en-US" dirty="0" smtClean="0"/>
              <a:t>FCC determines a </a:t>
            </a:r>
            <a:r>
              <a:rPr lang="en-US" u="sng" dirty="0" smtClean="0"/>
              <a:t>fraudulently administered or certified exam</a:t>
            </a:r>
          </a:p>
          <a:p>
            <a:pPr lvl="1">
              <a:spcBef>
                <a:spcPts val="700"/>
              </a:spcBef>
              <a:spcAft>
                <a:spcPts val="200"/>
              </a:spcAft>
            </a:pPr>
            <a:r>
              <a:rPr lang="en-US" dirty="0" smtClean="0"/>
              <a:t>The FCC may designate a specific VEC to re-examine elements</a:t>
            </a:r>
          </a:p>
          <a:p>
            <a:pPr lvl="1">
              <a:spcBef>
                <a:spcPts val="700"/>
              </a:spcBef>
              <a:spcAft>
                <a:spcPts val="200"/>
              </a:spcAft>
            </a:pPr>
            <a:r>
              <a:rPr lang="en-US" dirty="0" smtClean="0"/>
              <a:t>If you </a:t>
            </a:r>
            <a:r>
              <a:rPr lang="en-US" u="sng" dirty="0" smtClean="0"/>
              <a:t>fail to appear for re-examination, the FCC will cancel your license</a:t>
            </a:r>
            <a:endParaRPr lang="en-US" u="sng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Miscellaneous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Auxiliary Stations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Are amateur station, </a:t>
            </a:r>
            <a:r>
              <a:rPr lang="en-US" u="sng" dirty="0" smtClean="0"/>
              <a:t>other than in messaging forwarding system</a:t>
            </a:r>
            <a:r>
              <a:rPr lang="en-US" dirty="0" smtClean="0"/>
              <a:t>, that transmit communications point-to-point  within a system of cooperating amateur stations</a:t>
            </a:r>
          </a:p>
          <a:p>
            <a:pPr lvl="2"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Links to remotely controlled stations</a:t>
            </a:r>
          </a:p>
          <a:p>
            <a:pPr lvl="2"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Cross-band repeat stations</a:t>
            </a:r>
            <a:endParaRPr lang="en-US" u="sng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Operating Standards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dirty="0" smtClean="0"/>
              <a:t>As an Extra class licensee, your growing experiences will expose you to a wider variety of operating situations and circumstances.</a:t>
            </a:r>
          </a:p>
          <a:p>
            <a:pPr>
              <a:spcBef>
                <a:spcPts val="1200"/>
              </a:spcBef>
              <a:spcAft>
                <a:spcPts val="1200"/>
              </a:spcAft>
            </a:pPr>
            <a:r>
              <a:rPr lang="en-US" dirty="0" smtClean="0"/>
              <a:t>Most obvious new experiences will be with your new and </a:t>
            </a:r>
            <a:r>
              <a:rPr lang="en-US" u="sng" dirty="0" smtClean="0"/>
              <a:t>exclusive HF operating privileges</a:t>
            </a:r>
            <a:endParaRPr lang="en-US" u="sng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Miscellaneous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0763"/>
          </a:xfrm>
        </p:spPr>
        <p:txBody>
          <a:bodyPr>
            <a:normAutofit fontScale="92500" lnSpcReduction="20000"/>
          </a:bodyPr>
          <a:lstStyle/>
          <a:p>
            <a:pPr>
              <a:spcBef>
                <a:spcPts val="800"/>
              </a:spcBef>
            </a:pPr>
            <a:r>
              <a:rPr lang="en-US" u="sng" dirty="0" smtClean="0"/>
              <a:t>External Power Amplifiers</a:t>
            </a:r>
          </a:p>
          <a:p>
            <a:pPr lvl="1">
              <a:spcBef>
                <a:spcPts val="800"/>
              </a:spcBef>
            </a:pPr>
            <a:r>
              <a:rPr lang="en-US" dirty="0" smtClean="0"/>
              <a:t>RF power amplifiers capable of operating on frequencies below 144 MHz </a:t>
            </a:r>
            <a:r>
              <a:rPr lang="en-US" u="sng" dirty="0" smtClean="0"/>
              <a:t>may require FCC certification</a:t>
            </a:r>
          </a:p>
          <a:p>
            <a:pPr lvl="2">
              <a:spcBef>
                <a:spcPts val="800"/>
              </a:spcBef>
            </a:pPr>
            <a:r>
              <a:rPr lang="en-US" dirty="0" smtClean="0"/>
              <a:t>Certification</a:t>
            </a:r>
          </a:p>
          <a:p>
            <a:pPr lvl="3">
              <a:spcBef>
                <a:spcPts val="800"/>
              </a:spcBef>
            </a:pPr>
            <a:r>
              <a:rPr lang="en-US" u="sng" dirty="0" smtClean="0"/>
              <a:t>Satisfy the spurious emission standard</a:t>
            </a:r>
          </a:p>
          <a:p>
            <a:pPr lvl="3">
              <a:spcBef>
                <a:spcPts val="800"/>
              </a:spcBef>
            </a:pPr>
            <a:r>
              <a:rPr lang="en-US" u="sng" dirty="0" smtClean="0"/>
              <a:t>Must not be capable of amplifying the input signal by more than 15dB</a:t>
            </a:r>
          </a:p>
          <a:p>
            <a:pPr lvl="3">
              <a:spcBef>
                <a:spcPts val="800"/>
              </a:spcBef>
            </a:pPr>
            <a:r>
              <a:rPr lang="en-US" u="sng" dirty="0" smtClean="0"/>
              <a:t>Must not amplify between 26 and 28 MHz (CB)</a:t>
            </a:r>
          </a:p>
          <a:p>
            <a:pPr lvl="2">
              <a:spcBef>
                <a:spcPts val="800"/>
              </a:spcBef>
            </a:pPr>
            <a:r>
              <a:rPr lang="en-US" u="sng" dirty="0" smtClean="0">
                <a:solidFill>
                  <a:srgbClr val="FF0000"/>
                </a:solidFill>
              </a:rPr>
              <a:t>Amateurs my build their own amplifier or modify amplifiers for use in an Amateur Radio station without concern for the certification rules</a:t>
            </a:r>
          </a:p>
          <a:p>
            <a:pPr lvl="2">
              <a:spcBef>
                <a:spcPts val="800"/>
              </a:spcBef>
            </a:pPr>
            <a:r>
              <a:rPr lang="en-US" dirty="0" smtClean="0"/>
              <a:t>Dealers may sell non-certified amplifiers if they were purchased in used condition and resold to another amateur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Miscellaneous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u="sng" dirty="0" smtClean="0"/>
              <a:t>Line A &amp; National Quiet Zones</a:t>
            </a:r>
            <a:r>
              <a:rPr lang="en-US" sz="2400" dirty="0" smtClean="0"/>
              <a:t> (Fig. 3-4, pg. 3-20)</a:t>
            </a:r>
            <a:endParaRPr lang="en-US" dirty="0" smtClean="0"/>
          </a:p>
          <a:p>
            <a:pPr lvl="1"/>
            <a:r>
              <a:rPr lang="en-US" dirty="0" smtClean="0"/>
              <a:t>The 420-430 MHz band segments</a:t>
            </a:r>
          </a:p>
          <a:p>
            <a:pPr lvl="2"/>
            <a:r>
              <a:rPr lang="en-US" dirty="0" smtClean="0"/>
              <a:t>Canada has allocated this segment to fixed and mobile service </a:t>
            </a:r>
          </a:p>
          <a:p>
            <a:pPr lvl="2"/>
            <a:r>
              <a:rPr lang="en-US" dirty="0" smtClean="0"/>
              <a:t>USA (remember treaties) </a:t>
            </a:r>
            <a:r>
              <a:rPr lang="en-US" u="sng" dirty="0" smtClean="0"/>
              <a:t>amateurs are not permitted to transmit on these frequencies </a:t>
            </a:r>
            <a:r>
              <a:rPr lang="en-US" b="1" u="sng" dirty="0" smtClean="0">
                <a:solidFill>
                  <a:srgbClr val="0000FF"/>
                </a:solidFill>
              </a:rPr>
              <a:t>north</a:t>
            </a:r>
            <a:r>
              <a:rPr lang="en-US" u="sng" dirty="0" smtClean="0"/>
              <a:t> of the boundary line along the boarder with </a:t>
            </a:r>
            <a:r>
              <a:rPr lang="en-US" u="sng" dirty="0"/>
              <a:t>C</a:t>
            </a:r>
            <a:r>
              <a:rPr lang="en-US" u="sng" dirty="0" smtClean="0"/>
              <a:t>anada</a:t>
            </a:r>
            <a:r>
              <a:rPr lang="en-US" dirty="0" smtClean="0"/>
              <a:t> (see fig. 3-4)</a:t>
            </a:r>
          </a:p>
          <a:p>
            <a:pPr lvl="2"/>
            <a:r>
              <a:rPr lang="en-US" b="1" u="sng" dirty="0" smtClean="0">
                <a:solidFill>
                  <a:srgbClr val="0000FF"/>
                </a:solidFill>
              </a:rPr>
              <a:t>Quiet Zones</a:t>
            </a:r>
            <a:r>
              <a:rPr lang="en-US" dirty="0" smtClean="0"/>
              <a:t>: 50 mile radius centered on </a:t>
            </a:r>
            <a:r>
              <a:rPr lang="en-US" dirty="0" smtClean="0">
                <a:solidFill>
                  <a:srgbClr val="0000FF"/>
                </a:solidFill>
              </a:rPr>
              <a:t>Buffalo</a:t>
            </a:r>
            <a:r>
              <a:rPr lang="en-US" dirty="0" smtClean="0"/>
              <a:t>, NY, </a:t>
            </a:r>
            <a:r>
              <a:rPr lang="en-US" dirty="0" smtClean="0">
                <a:solidFill>
                  <a:srgbClr val="0000FF"/>
                </a:solidFill>
              </a:rPr>
              <a:t>Detroit</a:t>
            </a:r>
            <a:r>
              <a:rPr lang="en-US" dirty="0" smtClean="0"/>
              <a:t>, MI, </a:t>
            </a:r>
            <a:r>
              <a:rPr lang="en-US" dirty="0" smtClean="0">
                <a:solidFill>
                  <a:srgbClr val="0000FF"/>
                </a:solidFill>
              </a:rPr>
              <a:t>Cleveland</a:t>
            </a:r>
            <a:r>
              <a:rPr lang="en-US" dirty="0" smtClean="0"/>
              <a:t>, OH </a:t>
            </a:r>
          </a:p>
          <a:p>
            <a:pPr lvl="2"/>
            <a:r>
              <a:rPr lang="en-US" b="1" u="sng" dirty="0">
                <a:solidFill>
                  <a:srgbClr val="0000FF"/>
                </a:solidFill>
              </a:rPr>
              <a:t>Quiet Zones</a:t>
            </a:r>
            <a:r>
              <a:rPr lang="en-US" dirty="0" smtClean="0"/>
              <a:t>: Area surrounding the National Radio Astronomy Observatory Maryland, West Virginia and </a:t>
            </a:r>
            <a:r>
              <a:rPr lang="en-US" dirty="0"/>
              <a:t>V</a:t>
            </a:r>
            <a:r>
              <a:rPr lang="en-US" dirty="0" smtClean="0"/>
              <a:t>irginia (National Radio Quiet Zone)</a:t>
            </a:r>
          </a:p>
          <a:p>
            <a:pPr lvl="2"/>
            <a:r>
              <a:rPr lang="en-US" b="1" u="sng" dirty="0">
                <a:solidFill>
                  <a:srgbClr val="0000FF"/>
                </a:solidFill>
              </a:rPr>
              <a:t>Quiet Zones</a:t>
            </a:r>
            <a:r>
              <a:rPr lang="en-US" dirty="0" smtClean="0"/>
              <a:t>: Area surrounding Naval Research Laboratory at Sugar Grove, West Virginia</a:t>
            </a:r>
          </a:p>
          <a:p>
            <a:pPr lvl="2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Miscellaneous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lnSpcReduction="10000"/>
          </a:bodyPr>
          <a:lstStyle/>
          <a:p>
            <a:r>
              <a:rPr lang="en-US" u="sng" dirty="0" smtClean="0"/>
              <a:t>Business &amp; Payment</a:t>
            </a:r>
          </a:p>
          <a:p>
            <a:pPr lvl="1"/>
            <a:r>
              <a:rPr lang="en-US" dirty="0" smtClean="0"/>
              <a:t>No transmissions are permitted in which you or your employer have a </a:t>
            </a:r>
            <a:r>
              <a:rPr lang="en-US" u="sng" dirty="0" smtClean="0"/>
              <a:t>pecuniary (monetary) interest</a:t>
            </a:r>
          </a:p>
          <a:p>
            <a:pPr lvl="1"/>
            <a:r>
              <a:rPr lang="en-US" dirty="0" smtClean="0"/>
              <a:t>Your </a:t>
            </a:r>
            <a:r>
              <a:rPr lang="en-US" u="sng" dirty="0" smtClean="0"/>
              <a:t>personal activities don’t count as business</a:t>
            </a:r>
          </a:p>
          <a:p>
            <a:pPr lvl="2"/>
            <a:r>
              <a:rPr lang="en-US" dirty="0" smtClean="0"/>
              <a:t>Talking to your spouse about shopping</a:t>
            </a:r>
          </a:p>
          <a:p>
            <a:pPr lvl="2"/>
            <a:r>
              <a:rPr lang="en-US" dirty="0" smtClean="0"/>
              <a:t>Order a pizza over a phone patch</a:t>
            </a:r>
          </a:p>
          <a:p>
            <a:pPr lvl="2"/>
            <a:r>
              <a:rPr lang="en-US" dirty="0" smtClean="0"/>
              <a:t>Radio swap nets on the air (usually close deal on phone) Don’t do it regularly or can become a business</a:t>
            </a:r>
          </a:p>
          <a:p>
            <a:pPr lvl="1"/>
            <a:r>
              <a:rPr lang="en-US" u="sng" dirty="0" smtClean="0"/>
              <a:t>No compensation for communications directly or indirectly</a:t>
            </a:r>
            <a:r>
              <a:rPr lang="en-US" dirty="0" smtClean="0"/>
              <a:t> (Not for Hire or Trade)</a:t>
            </a:r>
          </a:p>
          <a:p>
            <a:pPr lvl="2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Miscellaneous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u="sng" dirty="0" smtClean="0"/>
              <a:t>Spread Spectrum Operation</a:t>
            </a:r>
          </a:p>
          <a:p>
            <a:pPr lvl="1"/>
            <a:r>
              <a:rPr lang="en-US" dirty="0" smtClean="0">
                <a:solidFill>
                  <a:srgbClr val="0000FF"/>
                </a:solidFill>
              </a:rPr>
              <a:t>SS communications is a signal-transmission technique in which the transmitted carrier is spread out over a wide bandwidth</a:t>
            </a:r>
            <a:r>
              <a:rPr lang="en-US" dirty="0" smtClean="0"/>
              <a:t> (</a:t>
            </a:r>
            <a:r>
              <a:rPr lang="en-US" i="1" dirty="0" smtClean="0"/>
              <a:t>Bandwidth Expansion Modulation</a:t>
            </a:r>
            <a:r>
              <a:rPr lang="en-US" dirty="0" smtClean="0"/>
              <a:t>)</a:t>
            </a:r>
          </a:p>
          <a:p>
            <a:pPr lvl="2"/>
            <a:r>
              <a:rPr lang="en-US" u="sng" dirty="0" smtClean="0"/>
              <a:t>Spread a little power over a wide bandwidth</a:t>
            </a:r>
            <a:r>
              <a:rPr lang="en-US" dirty="0" smtClean="0"/>
              <a:t> to minimize interference rather than concentrating a lot of power in a narrow bandwidth</a:t>
            </a:r>
          </a:p>
          <a:p>
            <a:pPr lvl="2"/>
            <a:r>
              <a:rPr lang="en-US" dirty="0" smtClean="0"/>
              <a:t>SS transmission are </a:t>
            </a:r>
            <a:r>
              <a:rPr lang="en-US" u="sng" dirty="0" smtClean="0"/>
              <a:t>permitted as long as they don’t cause interference</a:t>
            </a:r>
          </a:p>
          <a:p>
            <a:pPr lvl="2"/>
            <a:r>
              <a:rPr lang="en-US" dirty="0" smtClean="0"/>
              <a:t>SS transmissions </a:t>
            </a:r>
            <a:r>
              <a:rPr lang="en-US" u="sng" dirty="0" smtClean="0"/>
              <a:t>must not be used to obscure the meaning</a:t>
            </a:r>
            <a:r>
              <a:rPr lang="en-US" dirty="0" smtClean="0"/>
              <a:t> on any communications</a:t>
            </a:r>
          </a:p>
          <a:p>
            <a:pPr lvl="2"/>
            <a:r>
              <a:rPr lang="en-US" dirty="0" smtClean="0"/>
              <a:t>FCC limits </a:t>
            </a:r>
            <a:r>
              <a:rPr lang="en-US" u="sng" dirty="0" smtClean="0"/>
              <a:t>maximum transmitter power for spread spectrum to 10 watts</a:t>
            </a:r>
          </a:p>
          <a:p>
            <a:pPr lvl="2"/>
            <a:r>
              <a:rPr lang="en-US" dirty="0" smtClean="0"/>
              <a:t>Operation of spread spectrum is restricted to  </a:t>
            </a:r>
            <a:r>
              <a:rPr lang="en-US" u="sng" dirty="0" smtClean="0"/>
              <a:t>frequencies above 222 MHz</a:t>
            </a:r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Miscellaneous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fontScale="92500" lnSpcReduction="20000"/>
          </a:bodyPr>
          <a:lstStyle/>
          <a:p>
            <a:pPr>
              <a:spcBef>
                <a:spcPts val="800"/>
              </a:spcBef>
              <a:spcAft>
                <a:spcPts val="200"/>
              </a:spcAft>
            </a:pPr>
            <a:r>
              <a:rPr lang="en-US" u="sng" dirty="0" smtClean="0"/>
              <a:t>Non-US Operating Agreements</a:t>
            </a:r>
          </a:p>
          <a:p>
            <a:pPr lvl="1">
              <a:spcBef>
                <a:spcPts val="800"/>
              </a:spcBef>
              <a:spcAft>
                <a:spcPts val="200"/>
              </a:spcAft>
            </a:pPr>
            <a:r>
              <a:rPr lang="en-US" dirty="0" smtClean="0"/>
              <a:t>(</a:t>
            </a:r>
            <a:r>
              <a:rPr lang="en-US" u="sng" dirty="0" smtClean="0"/>
              <a:t>CEPT</a:t>
            </a:r>
            <a:r>
              <a:rPr lang="en-US" dirty="0" smtClean="0"/>
              <a:t>) European Conference of Postal and Telecommunications Administrations radio license</a:t>
            </a:r>
          </a:p>
          <a:p>
            <a:pPr lvl="2">
              <a:spcBef>
                <a:spcPts val="800"/>
              </a:spcBef>
              <a:spcAft>
                <a:spcPts val="200"/>
              </a:spcAft>
            </a:pPr>
            <a:r>
              <a:rPr lang="en-US" u="sng" dirty="0" smtClean="0">
                <a:solidFill>
                  <a:srgbClr val="0000FF"/>
                </a:solidFill>
              </a:rPr>
              <a:t>Allows US amateurs to travel and operate from most of European countries</a:t>
            </a:r>
          </a:p>
          <a:p>
            <a:pPr lvl="2">
              <a:spcBef>
                <a:spcPts val="800"/>
              </a:spcBef>
              <a:spcAft>
                <a:spcPts val="200"/>
              </a:spcAft>
            </a:pPr>
            <a:r>
              <a:rPr lang="en-US" dirty="0" smtClean="0"/>
              <a:t>Amateurs from CEPT countries can operate in the USA</a:t>
            </a:r>
          </a:p>
          <a:p>
            <a:pPr lvl="1">
              <a:spcBef>
                <a:spcPts val="800"/>
              </a:spcBef>
              <a:spcAft>
                <a:spcPts val="200"/>
              </a:spcAft>
            </a:pPr>
            <a:r>
              <a:rPr lang="en-US" dirty="0" smtClean="0"/>
              <a:t>(</a:t>
            </a:r>
            <a:r>
              <a:rPr lang="en-US" u="sng" dirty="0" smtClean="0"/>
              <a:t>IARP</a:t>
            </a:r>
            <a:r>
              <a:rPr lang="en-US" dirty="0" smtClean="0"/>
              <a:t>) International Amateur Radio Permit </a:t>
            </a:r>
          </a:p>
          <a:p>
            <a:pPr lvl="2">
              <a:spcBef>
                <a:spcPts val="800"/>
              </a:spcBef>
              <a:spcAft>
                <a:spcPts val="200"/>
              </a:spcAft>
            </a:pPr>
            <a:r>
              <a:rPr lang="en-US" dirty="0" smtClean="0">
                <a:solidFill>
                  <a:srgbClr val="0000FF"/>
                </a:solidFill>
              </a:rPr>
              <a:t>Allows for operations in certain countries</a:t>
            </a:r>
            <a:r>
              <a:rPr lang="en-US" dirty="0" smtClean="0"/>
              <a:t> in </a:t>
            </a:r>
            <a:r>
              <a:rPr lang="en-US" u="sng" dirty="0" smtClean="0"/>
              <a:t>Central and South America</a:t>
            </a:r>
            <a:r>
              <a:rPr lang="en-US" dirty="0" smtClean="0"/>
              <a:t> </a:t>
            </a:r>
            <a:r>
              <a:rPr lang="en-US" dirty="0" smtClean="0">
                <a:solidFill>
                  <a:srgbClr val="0000FF"/>
                </a:solidFill>
              </a:rPr>
              <a:t>without seeking a special license or permit</a:t>
            </a:r>
            <a:r>
              <a:rPr lang="en-US" dirty="0" smtClean="0"/>
              <a:t> to enter and operate from that country</a:t>
            </a:r>
          </a:p>
          <a:p>
            <a:pPr lvl="1">
              <a:spcBef>
                <a:spcPts val="800"/>
              </a:spcBef>
              <a:spcAft>
                <a:spcPts val="200"/>
              </a:spcAft>
            </a:pPr>
            <a:r>
              <a:rPr lang="en-US" dirty="0" smtClean="0"/>
              <a:t>(</a:t>
            </a:r>
            <a:r>
              <a:rPr lang="en-US" u="sng" dirty="0" smtClean="0"/>
              <a:t>ITU</a:t>
            </a:r>
            <a:r>
              <a:rPr lang="en-US" dirty="0" smtClean="0"/>
              <a:t>) </a:t>
            </a:r>
            <a:r>
              <a:rPr lang="en-US" u="sng" dirty="0" smtClean="0"/>
              <a:t>Reciprocal Permit</a:t>
            </a:r>
            <a:r>
              <a:rPr lang="en-US" dirty="0" smtClean="0"/>
              <a:t> is an </a:t>
            </a:r>
            <a:r>
              <a:rPr lang="en-US" dirty="0" smtClean="0">
                <a:solidFill>
                  <a:srgbClr val="0000FF"/>
                </a:solidFill>
              </a:rPr>
              <a:t>agreement between the US and a country that </a:t>
            </a:r>
            <a:r>
              <a:rPr lang="en-US" u="sng" dirty="0" smtClean="0">
                <a:solidFill>
                  <a:srgbClr val="0000FF"/>
                </a:solidFill>
              </a:rPr>
              <a:t>does not participate in either CEPT or IARP agreements</a:t>
            </a:r>
            <a:endParaRPr lang="en-US" u="sng" dirty="0">
              <a:solidFill>
                <a:srgbClr val="0000F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Miscellaneous Rules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678363"/>
          </a:xfrm>
        </p:spPr>
        <p:txBody>
          <a:bodyPr>
            <a:normAutofit fontScale="92500" lnSpcReduction="20000"/>
          </a:bodyPr>
          <a:lstStyle/>
          <a:p>
            <a:pPr>
              <a:spcBef>
                <a:spcPts val="800"/>
              </a:spcBef>
              <a:spcAft>
                <a:spcPts val="200"/>
              </a:spcAft>
            </a:pPr>
            <a:r>
              <a:rPr lang="en-US" u="sng" dirty="0" smtClean="0"/>
              <a:t>Special Temporary Authority</a:t>
            </a:r>
          </a:p>
          <a:p>
            <a:pPr lvl="1">
              <a:spcBef>
                <a:spcPts val="800"/>
              </a:spcBef>
              <a:spcAft>
                <a:spcPts val="200"/>
              </a:spcAft>
            </a:pPr>
            <a:r>
              <a:rPr lang="en-US" dirty="0" smtClean="0">
                <a:solidFill>
                  <a:srgbClr val="0000FF"/>
                </a:solidFill>
              </a:rPr>
              <a:t>Occasionally, a new mode is developed that is not covered under existing FCC rules</a:t>
            </a:r>
          </a:p>
          <a:p>
            <a:pPr lvl="2">
              <a:spcBef>
                <a:spcPts val="800"/>
              </a:spcBef>
              <a:spcAft>
                <a:spcPts val="200"/>
              </a:spcAft>
            </a:pPr>
            <a:r>
              <a:rPr lang="en-US" dirty="0" smtClean="0"/>
              <a:t>(</a:t>
            </a:r>
            <a:r>
              <a:rPr lang="en-US" u="sng" dirty="0" smtClean="0"/>
              <a:t>STA</a:t>
            </a:r>
            <a:r>
              <a:rPr lang="en-US" dirty="0" smtClean="0"/>
              <a:t>) – </a:t>
            </a:r>
            <a:r>
              <a:rPr lang="en-US" u="sng" dirty="0" smtClean="0"/>
              <a:t>Special Temporary Authority</a:t>
            </a:r>
            <a:r>
              <a:rPr lang="en-US" dirty="0" smtClean="0"/>
              <a:t> can be granted for experimental amateur communications</a:t>
            </a:r>
          </a:p>
          <a:p>
            <a:pPr lvl="3">
              <a:spcBef>
                <a:spcPts val="800"/>
              </a:spcBef>
              <a:spcAft>
                <a:spcPts val="200"/>
              </a:spcAft>
            </a:pPr>
            <a:r>
              <a:rPr lang="en-US" dirty="0" smtClean="0"/>
              <a:t>Spread Spectrum was an example</a:t>
            </a:r>
          </a:p>
          <a:p>
            <a:pPr lvl="3">
              <a:spcBef>
                <a:spcPts val="800"/>
              </a:spcBef>
              <a:spcAft>
                <a:spcPts val="200"/>
              </a:spcAft>
            </a:pPr>
            <a:r>
              <a:rPr lang="en-US" dirty="0" smtClean="0"/>
              <a:t>500 kHz communications</a:t>
            </a:r>
          </a:p>
          <a:p>
            <a:pPr lvl="2">
              <a:spcBef>
                <a:spcPts val="800"/>
              </a:spcBef>
              <a:spcAft>
                <a:spcPts val="200"/>
              </a:spcAft>
            </a:pPr>
            <a:r>
              <a:rPr lang="en-US" dirty="0" smtClean="0">
                <a:solidFill>
                  <a:srgbClr val="0000FF"/>
                </a:solidFill>
              </a:rPr>
              <a:t>STAs are temporary</a:t>
            </a:r>
            <a:r>
              <a:rPr lang="en-US" dirty="0" smtClean="0"/>
              <a:t>, </a:t>
            </a:r>
            <a:r>
              <a:rPr lang="en-US" u="sng" dirty="0" smtClean="0"/>
              <a:t>lasting long enough for experiments to be performed and information accumulated</a:t>
            </a:r>
          </a:p>
          <a:p>
            <a:pPr lvl="2">
              <a:spcBef>
                <a:spcPts val="800"/>
              </a:spcBef>
              <a:spcAft>
                <a:spcPts val="200"/>
              </a:spcAft>
            </a:pPr>
            <a:r>
              <a:rPr lang="en-US" dirty="0" smtClean="0"/>
              <a:t>STAs </a:t>
            </a:r>
            <a:r>
              <a:rPr lang="en-US" u="sng" dirty="0" smtClean="0"/>
              <a:t>don’t give amateurs exclusive use of a frequency nor does it wave all the rules</a:t>
            </a:r>
          </a:p>
          <a:p>
            <a:pPr lvl="2">
              <a:spcBef>
                <a:spcPts val="800"/>
              </a:spcBef>
              <a:spcAft>
                <a:spcPts val="200"/>
              </a:spcAft>
            </a:pPr>
            <a:r>
              <a:rPr lang="en-US" dirty="0" smtClean="0"/>
              <a:t>STAs may result in changes to the FCC rules but is not a wavier of any rule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Operating Standards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Frequency and Emission Privileges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Extra’s have all the amateur frequency privileges</a:t>
            </a:r>
            <a:r>
              <a:rPr lang="en-US" dirty="0" smtClean="0"/>
              <a:t> on all amateur bands (Table 3-1 &amp; 3-2 for HF)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Each different ITU Region has different amateur frequency privileges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The </a:t>
            </a:r>
            <a:r>
              <a:rPr lang="en-US" u="sng" dirty="0" smtClean="0"/>
              <a:t>USA is in Region 2</a:t>
            </a:r>
            <a:r>
              <a:rPr lang="en-US" dirty="0" smtClean="0"/>
              <a:t>, where Region 2 frequency rules apply</a:t>
            </a:r>
          </a:p>
          <a:p>
            <a:pPr lvl="1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Operating Standards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4876800" cy="4800600"/>
          </a:xfrm>
        </p:spPr>
        <p:txBody>
          <a:bodyPr>
            <a:normAutofit fontScale="85000" lnSpcReduction="20000"/>
          </a:bodyPr>
          <a:lstStyle/>
          <a:p>
            <a:r>
              <a:rPr lang="en-US" b="1" dirty="0" smtClean="0"/>
              <a:t>Special Restrictions:</a:t>
            </a:r>
          </a:p>
          <a:p>
            <a:pPr lvl="1"/>
            <a:r>
              <a:rPr lang="en-US" b="1" u="sng" dirty="0" smtClean="0"/>
              <a:t>30-meter</a:t>
            </a:r>
            <a:r>
              <a:rPr lang="en-US" dirty="0" smtClean="0"/>
              <a:t> band is a </a:t>
            </a:r>
            <a:r>
              <a:rPr lang="en-US" u="sng" dirty="0" smtClean="0"/>
              <a:t>secondary basis</a:t>
            </a:r>
            <a:r>
              <a:rPr lang="en-US" dirty="0" smtClean="0"/>
              <a:t>, limited to </a:t>
            </a:r>
            <a:r>
              <a:rPr lang="en-US" u="sng" dirty="0" smtClean="0"/>
              <a:t>200</a:t>
            </a:r>
            <a:r>
              <a:rPr lang="en-US" dirty="0" smtClean="0"/>
              <a:t> watts, </a:t>
            </a:r>
            <a:r>
              <a:rPr lang="en-US" u="sng" dirty="0" smtClean="0"/>
              <a:t>CW</a:t>
            </a:r>
            <a:r>
              <a:rPr lang="en-US" dirty="0" smtClean="0"/>
              <a:t> or </a:t>
            </a:r>
            <a:r>
              <a:rPr lang="en-US" u="sng" dirty="0" smtClean="0"/>
              <a:t>Data</a:t>
            </a:r>
            <a:r>
              <a:rPr lang="en-US" dirty="0" smtClean="0"/>
              <a:t> only (USA)</a:t>
            </a:r>
          </a:p>
          <a:p>
            <a:pPr lvl="1"/>
            <a:r>
              <a:rPr lang="en-US" b="1" u="sng" dirty="0" smtClean="0"/>
              <a:t>60-meter</a:t>
            </a:r>
            <a:r>
              <a:rPr lang="en-US" dirty="0" smtClean="0"/>
              <a:t> band is restricted to 5 channels </a:t>
            </a:r>
            <a:r>
              <a:rPr lang="en-US" dirty="0" smtClean="0"/>
              <a:t>on a secondary basis</a:t>
            </a:r>
            <a:endParaRPr lang="en-US" dirty="0" smtClean="0"/>
          </a:p>
          <a:p>
            <a:pPr lvl="2"/>
            <a:r>
              <a:rPr lang="en-US" dirty="0" smtClean="0"/>
              <a:t>5 channel specified as </a:t>
            </a:r>
            <a:r>
              <a:rPr lang="en-US" u="sng" dirty="0" smtClean="0"/>
              <a:t>center frequencies</a:t>
            </a:r>
            <a:endParaRPr lang="en-US" dirty="0" smtClean="0"/>
          </a:p>
          <a:p>
            <a:pPr lvl="2"/>
            <a:r>
              <a:rPr lang="en-US" dirty="0" smtClean="0"/>
              <a:t>1.5 kHz SSB display offset</a:t>
            </a:r>
          </a:p>
          <a:p>
            <a:pPr lvl="2"/>
            <a:r>
              <a:rPr lang="en-US" u="sng" dirty="0" smtClean="0"/>
              <a:t>2.8 kHz bandwidth</a:t>
            </a:r>
          </a:p>
          <a:p>
            <a:pPr lvl="2"/>
            <a:r>
              <a:rPr lang="en-US" u="sng" dirty="0" smtClean="0"/>
              <a:t>USB</a:t>
            </a:r>
            <a:r>
              <a:rPr lang="en-US" dirty="0" smtClean="0"/>
              <a:t> only for phone</a:t>
            </a:r>
          </a:p>
          <a:p>
            <a:pPr lvl="2"/>
            <a:r>
              <a:rPr lang="en-US" u="sng" dirty="0" smtClean="0"/>
              <a:t>100 watts</a:t>
            </a:r>
            <a:r>
              <a:rPr lang="en-US" dirty="0" smtClean="0"/>
              <a:t> ERP</a:t>
            </a:r>
          </a:p>
          <a:p>
            <a:pPr lvl="2"/>
            <a:r>
              <a:rPr lang="en-US" u="sng" dirty="0" smtClean="0"/>
              <a:t>RTTY</a:t>
            </a:r>
            <a:r>
              <a:rPr lang="en-US" dirty="0" smtClean="0"/>
              <a:t> &amp; Data, </a:t>
            </a:r>
            <a:r>
              <a:rPr lang="en-US" u="sng" dirty="0" smtClean="0"/>
              <a:t>no automatic control</a:t>
            </a:r>
          </a:p>
          <a:p>
            <a:pPr lvl="2"/>
            <a:endParaRPr lang="en-US" dirty="0" smtClean="0"/>
          </a:p>
          <a:p>
            <a:pPr lvl="1"/>
            <a:endParaRPr lang="en-US" dirty="0"/>
          </a:p>
        </p:txBody>
      </p:sp>
      <p:pic>
        <p:nvPicPr>
          <p:cNvPr id="4" name="Picture 3" descr="E1A01-pg3-5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5440485" y="1752600"/>
            <a:ext cx="3174999" cy="3962400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6477000" y="5791200"/>
            <a:ext cx="1143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Figure 3-1</a:t>
            </a:r>
          </a:p>
          <a:p>
            <a:pPr algn="ctr"/>
            <a:r>
              <a:rPr lang="en-US" dirty="0" smtClean="0"/>
              <a:t>Pg. 3-5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Operating Standards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678363"/>
          </a:xfrm>
        </p:spPr>
        <p:txBody>
          <a:bodyPr>
            <a:normAutofit lnSpcReduction="10000"/>
          </a:bodyPr>
          <a:lstStyle/>
          <a:p>
            <a:r>
              <a:rPr lang="en-US" u="sng" dirty="0" smtClean="0"/>
              <a:t>Automatic Message Forwarding</a:t>
            </a:r>
          </a:p>
          <a:p>
            <a:pPr lvl="1"/>
            <a:r>
              <a:rPr lang="en-US" dirty="0" smtClean="0"/>
              <a:t>Amateurs are held accountable for any message transmitted from their station</a:t>
            </a:r>
          </a:p>
          <a:p>
            <a:pPr lvl="1"/>
            <a:r>
              <a:rPr lang="en-US" dirty="0" smtClean="0"/>
              <a:t>3</a:t>
            </a:r>
            <a:r>
              <a:rPr lang="en-US" baseline="30000" dirty="0" smtClean="0"/>
              <a:t>rd</a:t>
            </a:r>
            <a:r>
              <a:rPr lang="en-US" dirty="0" smtClean="0"/>
              <a:t> party messages relayed are easy to follow</a:t>
            </a:r>
          </a:p>
          <a:p>
            <a:pPr lvl="1"/>
            <a:r>
              <a:rPr lang="en-US" dirty="0" smtClean="0"/>
              <a:t>Automatic forwarding does not allow control operators to screen every message</a:t>
            </a:r>
          </a:p>
          <a:p>
            <a:pPr lvl="2"/>
            <a:r>
              <a:rPr lang="en-US" dirty="0" smtClean="0"/>
              <a:t>FCC Rules were modified making the originating station primarily responsible</a:t>
            </a:r>
          </a:p>
          <a:p>
            <a:pPr lvl="2"/>
            <a:r>
              <a:rPr lang="en-US" dirty="0" smtClean="0"/>
              <a:t>1</a:t>
            </a:r>
            <a:r>
              <a:rPr lang="en-US" baseline="30000" dirty="0" smtClean="0"/>
              <a:t>st</a:t>
            </a:r>
            <a:r>
              <a:rPr lang="en-US" dirty="0" smtClean="0"/>
              <a:t> relay station bears some responsibility, 2</a:t>
            </a:r>
            <a:r>
              <a:rPr lang="en-US" baseline="30000" dirty="0" smtClean="0"/>
              <a:t>nd</a:t>
            </a:r>
            <a:r>
              <a:rPr lang="en-US" dirty="0" smtClean="0"/>
              <a:t> on none</a:t>
            </a:r>
          </a:p>
          <a:p>
            <a:pPr lvl="2"/>
            <a:r>
              <a:rPr lang="en-US" dirty="0" smtClean="0"/>
              <a:t>Discontinue forwarding the message if it violate FCC Rules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Operating Standards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678363"/>
          </a:xfrm>
        </p:spPr>
        <p:txBody>
          <a:bodyPr>
            <a:normAutofit fontScale="92500"/>
          </a:bodyPr>
          <a:lstStyle/>
          <a:p>
            <a:r>
              <a:rPr lang="en-US" b="1" u="sng" dirty="0" smtClean="0"/>
              <a:t>Races Operation </a:t>
            </a:r>
          </a:p>
          <a:p>
            <a:pPr lvl="1"/>
            <a:r>
              <a:rPr lang="en-US" dirty="0" smtClean="0"/>
              <a:t>An amateur radio service of </a:t>
            </a:r>
            <a:r>
              <a:rPr lang="en-US" u="sng" dirty="0" smtClean="0"/>
              <a:t>amateur stations for civil defense communications during periods of local, regional or national civil emergencies</a:t>
            </a:r>
          </a:p>
          <a:p>
            <a:pPr lvl="1"/>
            <a:r>
              <a:rPr lang="en-US" dirty="0" smtClean="0"/>
              <a:t>RACES is a formal FCC service </a:t>
            </a:r>
          </a:p>
          <a:p>
            <a:pPr lvl="2"/>
            <a:r>
              <a:rPr lang="en-US" dirty="0" smtClean="0"/>
              <a:t>Amateurs are required to </a:t>
            </a:r>
            <a:r>
              <a:rPr lang="en-US" u="sng" dirty="0" smtClean="0"/>
              <a:t>register with their local Civil Defense organization</a:t>
            </a:r>
          </a:p>
          <a:p>
            <a:pPr lvl="2"/>
            <a:r>
              <a:rPr lang="en-US" dirty="0" smtClean="0"/>
              <a:t>All </a:t>
            </a:r>
            <a:r>
              <a:rPr lang="en-US" u="sng" dirty="0" smtClean="0"/>
              <a:t>amateur frequencies</a:t>
            </a:r>
            <a:r>
              <a:rPr lang="en-US" dirty="0" smtClean="0"/>
              <a:t> are available to stations participating in RACES operations</a:t>
            </a:r>
          </a:p>
          <a:p>
            <a:pPr lvl="2"/>
            <a:r>
              <a:rPr lang="en-US" dirty="0" smtClean="0"/>
              <a:t>RACES stations </a:t>
            </a:r>
            <a:r>
              <a:rPr lang="en-US" u="sng" dirty="0" smtClean="0"/>
              <a:t>communicate with other RACES stations</a:t>
            </a:r>
            <a:r>
              <a:rPr lang="en-US" dirty="0" smtClean="0"/>
              <a:t> and </a:t>
            </a:r>
            <a:r>
              <a:rPr lang="en-US" u="sng" dirty="0" smtClean="0"/>
              <a:t>other stations authorized by the civil defense official</a:t>
            </a:r>
          </a:p>
          <a:p>
            <a:pPr lvl="2"/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Station Restrictions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/>
          <a:lstStyle/>
          <a:p>
            <a:pPr>
              <a:spcBef>
                <a:spcPts val="1200"/>
              </a:spcBef>
            </a:pPr>
            <a:r>
              <a:rPr lang="en-US" u="sng" dirty="0" smtClean="0"/>
              <a:t>Operating Restrictions</a:t>
            </a:r>
            <a:r>
              <a:rPr lang="en-US" dirty="0" smtClean="0"/>
              <a:t>:</a:t>
            </a:r>
          </a:p>
          <a:p>
            <a:pPr lvl="1">
              <a:spcBef>
                <a:spcPts val="1200"/>
              </a:spcBef>
            </a:pPr>
            <a:r>
              <a:rPr lang="en-US" dirty="0" smtClean="0"/>
              <a:t>Under certain conditions, the </a:t>
            </a:r>
            <a:r>
              <a:rPr lang="en-US" u="sng" dirty="0" smtClean="0"/>
              <a:t>FCC may modify the terms of your license</a:t>
            </a:r>
          </a:p>
          <a:p>
            <a:pPr lvl="2">
              <a:spcBef>
                <a:spcPts val="1200"/>
              </a:spcBef>
            </a:pPr>
            <a:r>
              <a:rPr lang="en-US" u="sng" dirty="0" smtClean="0"/>
              <a:t>Interference</a:t>
            </a:r>
            <a:r>
              <a:rPr lang="en-US" dirty="0" smtClean="0"/>
              <a:t> between properly operating amateur stations and users of other license services (US </a:t>
            </a:r>
            <a:r>
              <a:rPr lang="en-US" dirty="0" err="1" smtClean="0"/>
              <a:t>Govt</a:t>
            </a:r>
            <a:r>
              <a:rPr lang="en-US" dirty="0" smtClean="0"/>
              <a:t>)</a:t>
            </a:r>
          </a:p>
          <a:p>
            <a:pPr lvl="2">
              <a:spcBef>
                <a:spcPts val="1200"/>
              </a:spcBef>
            </a:pPr>
            <a:r>
              <a:rPr lang="en-US" dirty="0" smtClean="0"/>
              <a:t>General interference may result in “</a:t>
            </a:r>
            <a:r>
              <a:rPr lang="en-US" u="sng" dirty="0" smtClean="0"/>
              <a:t>Quiet Hours</a:t>
            </a:r>
            <a:r>
              <a:rPr lang="en-US" dirty="0" smtClean="0"/>
              <a:t>”</a:t>
            </a:r>
          </a:p>
          <a:p>
            <a:pPr lvl="2">
              <a:spcBef>
                <a:spcPts val="1200"/>
              </a:spcBef>
            </a:pPr>
            <a:r>
              <a:rPr lang="en-US" dirty="0" smtClean="0"/>
              <a:t>Amateur station </a:t>
            </a:r>
            <a:r>
              <a:rPr lang="en-US" u="sng" dirty="0" smtClean="0"/>
              <a:t>must operate within the rules and without “spurious emissions”</a:t>
            </a:r>
            <a:r>
              <a:rPr lang="en-US" dirty="0" smtClean="0"/>
              <a:t> (frequencies outside of the necessary bandwidth of a transmission, </a:t>
            </a:r>
            <a:r>
              <a:rPr lang="en-US" u="sng" dirty="0" smtClean="0"/>
              <a:t>43 dB</a:t>
            </a:r>
            <a:r>
              <a:rPr lang="en-US" dirty="0" smtClean="0"/>
              <a:t> below the mean power of the fundamental signal)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Operating Restrictions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fontScale="92500" lnSpcReduction="10000"/>
          </a:bodyPr>
          <a:lstStyle/>
          <a:p>
            <a:pPr>
              <a:spcBef>
                <a:spcPts val="800"/>
              </a:spcBef>
              <a:spcAft>
                <a:spcPts val="400"/>
              </a:spcAft>
            </a:pPr>
            <a:r>
              <a:rPr lang="en-US" b="1" u="sng" dirty="0" smtClean="0"/>
              <a:t>Station Location and Antenna Structures</a:t>
            </a:r>
          </a:p>
          <a:p>
            <a:pPr lvl="1">
              <a:spcBef>
                <a:spcPts val="800"/>
              </a:spcBef>
              <a:spcAft>
                <a:spcPts val="400"/>
              </a:spcAft>
            </a:pPr>
            <a:r>
              <a:rPr lang="en-US" b="1" u="sng" dirty="0" smtClean="0"/>
              <a:t>Location</a:t>
            </a:r>
            <a:r>
              <a:rPr lang="en-US" dirty="0" smtClean="0"/>
              <a:t>: If the land has </a:t>
            </a:r>
            <a:r>
              <a:rPr lang="en-US" u="sng" dirty="0" smtClean="0"/>
              <a:t>environmental importance</a:t>
            </a:r>
            <a:r>
              <a:rPr lang="en-US" dirty="0" smtClean="0"/>
              <a:t> or it is </a:t>
            </a:r>
            <a:r>
              <a:rPr lang="en-US" u="sng" dirty="0" smtClean="0"/>
              <a:t>significant in American history</a:t>
            </a:r>
            <a:r>
              <a:rPr lang="en-US" dirty="0" smtClean="0"/>
              <a:t>, architecture or culture, you may be required follow special rules</a:t>
            </a:r>
          </a:p>
          <a:p>
            <a:pPr lvl="2">
              <a:spcBef>
                <a:spcPts val="800"/>
              </a:spcBef>
              <a:spcAft>
                <a:spcPts val="400"/>
              </a:spcAft>
            </a:pPr>
            <a:r>
              <a:rPr lang="en-US" u="sng" dirty="0" smtClean="0"/>
              <a:t>Designated wilderness area</a:t>
            </a:r>
            <a:r>
              <a:rPr lang="en-US" dirty="0" smtClean="0"/>
              <a:t>, </a:t>
            </a:r>
            <a:r>
              <a:rPr lang="en-US" u="sng" dirty="0" smtClean="0"/>
              <a:t>wildlife preserve</a:t>
            </a:r>
            <a:r>
              <a:rPr lang="en-US" dirty="0" smtClean="0"/>
              <a:t> or </a:t>
            </a:r>
            <a:r>
              <a:rPr lang="en-US" u="sng" dirty="0" smtClean="0"/>
              <a:t>listed in the National Register of Historical Places</a:t>
            </a:r>
            <a:r>
              <a:rPr lang="en-US" dirty="0" smtClean="0"/>
              <a:t>, you must submit and Environmental Assessment to the FCC</a:t>
            </a:r>
          </a:p>
          <a:p>
            <a:pPr lvl="2">
              <a:spcBef>
                <a:spcPts val="800"/>
              </a:spcBef>
              <a:spcAft>
                <a:spcPts val="400"/>
              </a:spcAft>
            </a:pPr>
            <a:r>
              <a:rPr lang="en-US" dirty="0" smtClean="0"/>
              <a:t>If your </a:t>
            </a:r>
            <a:r>
              <a:rPr lang="en-US" u="sng" dirty="0" smtClean="0"/>
              <a:t>station is located within 1 mile of an FCC monitoring facility</a:t>
            </a:r>
            <a:r>
              <a:rPr lang="en-US" dirty="0" smtClean="0"/>
              <a:t>, you must protect that facility from harmful interference (Table 3-4 on pg. 3-9)</a:t>
            </a:r>
          </a:p>
          <a:p>
            <a:pPr lvl="1">
              <a:spcBef>
                <a:spcPts val="800"/>
              </a:spcBef>
              <a:spcAft>
                <a:spcPts val="400"/>
              </a:spcAft>
            </a:pPr>
            <a:r>
              <a:rPr lang="en-US" b="1" u="sng" dirty="0" smtClean="0"/>
              <a:t>Antenna Structures</a:t>
            </a:r>
            <a:r>
              <a:rPr lang="en-US" dirty="0" smtClean="0"/>
              <a:t>: over 200 ft. or near a public use airport (FAA) has limitations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Station Control</a:t>
            </a:r>
            <a:endParaRPr lang="en-US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fontScale="92500" lnSpcReduction="10000"/>
          </a:bodyPr>
          <a:lstStyle/>
          <a:p>
            <a:pPr>
              <a:spcBef>
                <a:spcPts val="1200"/>
              </a:spcBef>
              <a:spcAft>
                <a:spcPts val="600"/>
              </a:spcAft>
            </a:pPr>
            <a:r>
              <a:rPr lang="en-US" dirty="0" smtClean="0"/>
              <a:t>With the </a:t>
            </a:r>
            <a:r>
              <a:rPr lang="en-US" u="sng" dirty="0" smtClean="0"/>
              <a:t>Internet connected directly to the radio</a:t>
            </a:r>
            <a:r>
              <a:rPr lang="en-US" dirty="0" smtClean="0"/>
              <a:t> and all manner of “</a:t>
            </a:r>
            <a:r>
              <a:rPr lang="en-US" u="sng" dirty="0" smtClean="0"/>
              <a:t>Smart Devices</a:t>
            </a:r>
            <a:r>
              <a:rPr lang="en-US" dirty="0" smtClean="0"/>
              <a:t>” that will allow the equipment to work in concert, the possibilities are endless.</a:t>
            </a:r>
          </a:p>
          <a:p>
            <a:pPr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The control operator</a:t>
            </a:r>
            <a:r>
              <a:rPr lang="en-US" dirty="0" smtClean="0"/>
              <a:t> doesn’t have to be the station owner and doesn’t even have to be physically present at the transmitter</a:t>
            </a:r>
          </a:p>
          <a:p>
            <a:pPr lvl="1">
              <a:spcBef>
                <a:spcPts val="1200"/>
              </a:spcBef>
              <a:spcAft>
                <a:spcPts val="600"/>
              </a:spcAft>
            </a:pPr>
            <a:r>
              <a:rPr lang="en-US" u="sng" dirty="0" smtClean="0"/>
              <a:t>Someone must be responsible</a:t>
            </a:r>
            <a:r>
              <a:rPr lang="en-US" dirty="0" smtClean="0"/>
              <a:t> for all amateur transmissions </a:t>
            </a:r>
            <a:r>
              <a:rPr lang="en-US" u="sng" dirty="0" smtClean="0"/>
              <a:t>whether the equipment is directly supervised or not</a:t>
            </a:r>
            <a:endParaRPr lang="en-US" u="sng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1844</TotalTime>
  <Words>1818</Words>
  <Application>Microsoft Office PowerPoint</Application>
  <PresentationFormat>On-screen Show (4:3)</PresentationFormat>
  <Paragraphs>178</Paragraphs>
  <Slides>25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6" baseType="lpstr">
      <vt:lpstr>Office Theme</vt:lpstr>
      <vt:lpstr>Chapter 3 Rules &amp; Regulations</vt:lpstr>
      <vt:lpstr>Operating Standards</vt:lpstr>
      <vt:lpstr>Operating Standards</vt:lpstr>
      <vt:lpstr>Operating Standards</vt:lpstr>
      <vt:lpstr>Operating Standards</vt:lpstr>
      <vt:lpstr>Operating Standards</vt:lpstr>
      <vt:lpstr>Station Restrictions</vt:lpstr>
      <vt:lpstr>Operating Restrictions</vt:lpstr>
      <vt:lpstr>Station Control</vt:lpstr>
      <vt:lpstr>Station Control</vt:lpstr>
      <vt:lpstr>Amateur-Satellite Service</vt:lpstr>
      <vt:lpstr>Amateur-Satellite Service</vt:lpstr>
      <vt:lpstr>Amateur-Satellite Service</vt:lpstr>
      <vt:lpstr>Volunteer Examiner Program</vt:lpstr>
      <vt:lpstr>Volunteer Examiner Program</vt:lpstr>
      <vt:lpstr>Volunteer Examiner Program</vt:lpstr>
      <vt:lpstr>Volunteer Examiner Program</vt:lpstr>
      <vt:lpstr>Volunteer Examiner Program</vt:lpstr>
      <vt:lpstr>Miscellaneous Rules</vt:lpstr>
      <vt:lpstr>Miscellaneous Rules</vt:lpstr>
      <vt:lpstr>Miscellaneous Rules</vt:lpstr>
      <vt:lpstr>Miscellaneous Rules</vt:lpstr>
      <vt:lpstr>Miscellaneous Rules</vt:lpstr>
      <vt:lpstr>Miscellaneous Rules</vt:lpstr>
      <vt:lpstr>Miscellaneous Rules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3 Rules &amp; Regulations</dc:title>
  <dc:creator>Richard Crockett Hom</dc:creator>
  <cp:lastModifiedBy>Richard Crockett Hom</cp:lastModifiedBy>
  <cp:revision>93</cp:revision>
  <dcterms:created xsi:type="dcterms:W3CDTF">2013-12-09T21:14:56Z</dcterms:created>
  <dcterms:modified xsi:type="dcterms:W3CDTF">2013-12-11T03:59:23Z</dcterms:modified>
</cp:coreProperties>
</file>

<file path=docProps/thumbnail.jpeg>
</file>